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8.xml" ContentType="application/vnd.openxmlformats-officedocument.presentationml.notesSlide+xml"/>
  <Override PartName="/ppt/ink/ink50.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1.xml" ContentType="application/inkml+xml"/>
  <Override PartName="/ppt/ink/ink5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5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309" r:id="rId3"/>
    <p:sldId id="307" r:id="rId4"/>
    <p:sldId id="308" r:id="rId5"/>
    <p:sldId id="281" r:id="rId6"/>
    <p:sldId id="282" r:id="rId7"/>
    <p:sldId id="310" r:id="rId8"/>
    <p:sldId id="297" r:id="rId9"/>
    <p:sldId id="314" r:id="rId10"/>
    <p:sldId id="323" r:id="rId11"/>
    <p:sldId id="324" r:id="rId12"/>
    <p:sldId id="334" r:id="rId13"/>
    <p:sldId id="258" r:id="rId14"/>
    <p:sldId id="257" r:id="rId15"/>
    <p:sldId id="299" r:id="rId16"/>
    <p:sldId id="333" r:id="rId17"/>
    <p:sldId id="336" r:id="rId18"/>
    <p:sldId id="315" r:id="rId19"/>
    <p:sldId id="316" r:id="rId20"/>
    <p:sldId id="337" r:id="rId21"/>
    <p:sldId id="319" r:id="rId22"/>
    <p:sldId id="318" r:id="rId23"/>
    <p:sldId id="335" r:id="rId24"/>
    <p:sldId id="317" r:id="rId25"/>
    <p:sldId id="332" r:id="rId26"/>
    <p:sldId id="302" r:id="rId27"/>
    <p:sldId id="320" r:id="rId28"/>
    <p:sldId id="304" r:id="rId29"/>
    <p:sldId id="305" r:id="rId30"/>
    <p:sldId id="303" r:id="rId31"/>
    <p:sldId id="301" r:id="rId32"/>
    <p:sldId id="312" r:id="rId33"/>
    <p:sldId id="313" r:id="rId34"/>
    <p:sldId id="321" r:id="rId35"/>
    <p:sldId id="322" r:id="rId36"/>
    <p:sldId id="338" r:id="rId37"/>
    <p:sldId id="339" r:id="rId38"/>
    <p:sldId id="325" r:id="rId39"/>
    <p:sldId id="326" r:id="rId40"/>
    <p:sldId id="327" r:id="rId41"/>
    <p:sldId id="328" r:id="rId42"/>
    <p:sldId id="329" r:id="rId43"/>
    <p:sldId id="330" r:id="rId44"/>
    <p:sldId id="298" r:id="rId45"/>
    <p:sldId id="331" r:id="rId4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00FDFF"/>
    <a:srgbClr val="E97132"/>
    <a:srgbClr val="FFE79A"/>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4"/>
    <p:restoredTop sz="94658"/>
  </p:normalViewPr>
  <p:slideViewPr>
    <p:cSldViewPr snapToGrid="0">
      <p:cViewPr varScale="1">
        <p:scale>
          <a:sx n="101" d="100"/>
          <a:sy n="101" d="100"/>
        </p:scale>
        <p:origin x="216"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6.541"/>
    </inkml:context>
    <inkml:brush xml:id="br0">
      <inkml:brushProperty name="width" value="0.35" units="cm"/>
      <inkml:brushProperty name="height" value="0.35" units="cm"/>
      <inkml:brushProperty name="color" value="#9437FF"/>
    </inkml:brush>
  </inkml:definitions>
  <inkml:trace contextRef="#ctx0" brushRef="#br0">1 65 13132,'27'0'0,"3"-2"983,-6 0 0,18-1 0,33-2-492,-23 2 1,5 0-175,26 0 1,6 2-318,-20-1 0,2 1 0,1 0 327,4 1 1,0 0 0,0-1-151,0 1 1,-1 0 0,-3 0-178,20 0 0,-2 0 491,-4 0 1,-1 0-403,-3 0 0,0 0-89,3 0 0,0 0 491,-2 0 1,-1 0-1,-8 0 1,-1 0-1,-10 0 1,-3 0-119,-9 0 0,-1 0 92,42 0-465,-6 0 39,5-2-39,-36 2 0,2-1 0,6-1 0,2 1 0,3-1 0,1 1 0,2 0 0,-2 0 0,-11 0 0,-1 1 0,37-1 0,-10 1 0,1-1 0,15-1 0,-46 1 0,1 0 0,3 1 0,1-1 0,2 1 0,0 0 0,4-1 0,0 0 0,2 0 0,0 0 0,-2 0 0,-1 0 0,-4 0 0,-3 1 0,39 0 0,2 0 0,-44 0 0,2 0 0,8 0 0,1 0 0,4 0 0,-2 0 0,-7 0 0,-4 0 0,38 0 0,-26 0 0,-6 0 0,-4 0 0,-4 0 0,-2 0 0,-2-1 0,-2-1 0,6 1 0,7 0 0,10 1 0,13-1 0,-35 0 0,2 1 0,7-1 0,1 0 0,4 0 0,0 0 0,-1 1 0,-2-1 0,-8 1 0,-3 0 0,28 0 0,-21 0 0,-13 0 0,-6 0 0,-2 0 0,-1 0 0,0 0 0,0 0 0,1 0 0,-6 0 0,-9 0 0,-6 0 0,26 0 0,26 0 0,19 0 0,6 0 0,-32 0 0,-21 0 0,-13 0 0,-8 0 0,-1 0 0,0 0 0,-8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04/05/2024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33</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34</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35</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a:t>
            </a:r>
            <a:r>
              <a:rPr lang="en-GB" b="0" i="0" u="none" strike="noStrike" dirty="0" err="1">
                <a:solidFill>
                  <a:srgbClr val="D1D5DB"/>
                </a:solidFill>
                <a:effectLst/>
                <a:latin typeface="Söhne"/>
              </a:rPr>
              <a:t>sagittally</a:t>
            </a:r>
            <a:r>
              <a:rPr lang="en-GB" b="0" i="0" u="none" strike="noStrike" dirty="0">
                <a:solidFill>
                  <a:srgbClr val="D1D5DB"/>
                </a:solidFill>
                <a:effectLst/>
                <a:latin typeface="Söhne"/>
              </a:rPr>
              <a:t>.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28</a:t>
            </a:fld>
            <a:endParaRPr lang="en-BE"/>
          </a:p>
        </p:txBody>
      </p:sp>
    </p:spTree>
    <p:extLst>
      <p:ext uri="{BB962C8B-B14F-4D97-AF65-F5344CB8AC3E}">
        <p14:creationId xmlns:p14="http://schemas.microsoft.com/office/powerpoint/2010/main" val="4070794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32</a:t>
            </a:fld>
            <a:endParaRPr lang="en-BE"/>
          </a:p>
        </p:txBody>
      </p:sp>
    </p:spTree>
    <p:extLst>
      <p:ext uri="{BB962C8B-B14F-4D97-AF65-F5344CB8AC3E}">
        <p14:creationId xmlns:p14="http://schemas.microsoft.com/office/powerpoint/2010/main" val="3886436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ov"/><Relationship Id="rId1" Type="http://schemas.microsoft.com/office/2007/relationships/media" Target="../media/media12.mov"/><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emf"/><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2.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customXml" Target="../ink/ink3.xml"/></Relationships>
</file>

<file path=ppt/slides/_rels/slide13.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customXml" Target="../ink/ink4.xml"/><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customXml" Target="../ink/ink5.xml"/><Relationship Id="rId9" Type="http://schemas.openxmlformats.org/officeDocument/2006/relationships/customXml" Target="../ink/ink8.xml"/></Relationships>
</file>

<file path=ppt/slides/_rels/slide14.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customXml" Target="../ink/ink11.xml"/><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19.xml"/><Relationship Id="rId26" Type="http://schemas.openxmlformats.org/officeDocument/2006/relationships/customXml" Target="../ink/ink22.xml"/><Relationship Id="rId21" Type="http://schemas.openxmlformats.org/officeDocument/2006/relationships/image" Target="../media/image220.png"/><Relationship Id="rId34" Type="http://schemas.openxmlformats.org/officeDocument/2006/relationships/customXml" Target="../ink/ink26.xml"/><Relationship Id="rId12" Type="http://schemas.openxmlformats.org/officeDocument/2006/relationships/customXml" Target="../ink/ink16.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png"/><Relationship Id="rId2" Type="http://schemas.openxmlformats.org/officeDocument/2006/relationships/customXml" Target="../ink/ink14.xml"/><Relationship Id="rId16" Type="http://schemas.openxmlformats.org/officeDocument/2006/relationships/customXml" Target="../ink/ink18.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24" Type="http://schemas.openxmlformats.org/officeDocument/2006/relationships/customXml" Target="../ink/ink21.xml"/><Relationship Id="rId32" Type="http://schemas.openxmlformats.org/officeDocument/2006/relationships/customXml" Target="../ink/ink25.xml"/><Relationship Id="rId37" Type="http://schemas.openxmlformats.org/officeDocument/2006/relationships/customXml" Target="../ink/ink28.xml"/><Relationship Id="rId15" Type="http://schemas.openxmlformats.org/officeDocument/2006/relationships/image" Target="../media/image190.png"/><Relationship Id="rId23" Type="http://schemas.openxmlformats.org/officeDocument/2006/relationships/image" Target="../media/image23.png"/><Relationship Id="rId28" Type="http://schemas.openxmlformats.org/officeDocument/2006/relationships/customXml" Target="../ink/ink23.xml"/><Relationship Id="rId36" Type="http://schemas.openxmlformats.org/officeDocument/2006/relationships/customXml" Target="../ink/ink27.xml"/><Relationship Id="rId10" Type="http://schemas.openxmlformats.org/officeDocument/2006/relationships/customXml" Target="../ink/ink15.xml"/><Relationship Id="rId31" Type="http://schemas.openxmlformats.org/officeDocument/2006/relationships/image" Target="../media/image40.png"/><Relationship Id="rId9" Type="http://schemas.openxmlformats.org/officeDocument/2006/relationships/image" Target="../media/image16.png"/><Relationship Id="rId14" Type="http://schemas.openxmlformats.org/officeDocument/2006/relationships/customXml" Target="../ink/ink17.xml"/><Relationship Id="rId22" Type="http://schemas.openxmlformats.org/officeDocument/2006/relationships/customXml" Target="../ink/ink20.xml"/><Relationship Id="rId27" Type="http://schemas.openxmlformats.org/officeDocument/2006/relationships/image" Target="../media/image25.png"/><Relationship Id="rId30" Type="http://schemas.openxmlformats.org/officeDocument/2006/relationships/customXml" Target="../ink/ink24.xml"/><Relationship Id="rId35"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29.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customXml" Target="../ink/ink30.xml"/></Relationships>
</file>

<file path=ppt/slides/_rels/slide19.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customXml" Target="../ink/ink31.xml"/><Relationship Id="rId1" Type="http://schemas.openxmlformats.org/officeDocument/2006/relationships/slideLayout" Target="../slideLayouts/slideLayout1.xml"/><Relationship Id="rId6" Type="http://schemas.openxmlformats.org/officeDocument/2006/relationships/customXml" Target="../ink/ink33.xml"/><Relationship Id="rId5" Type="http://schemas.openxmlformats.org/officeDocument/2006/relationships/image" Target="../media/image33.png"/><Relationship Id="rId4" Type="http://schemas.openxmlformats.org/officeDocument/2006/relationships/customXml" Target="../ink/ink32.xml"/><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52.png"/><Relationship Id="rId18" Type="http://schemas.openxmlformats.org/officeDocument/2006/relationships/customXml" Target="../ink/ink43.xml"/><Relationship Id="rId3" Type="http://schemas.openxmlformats.org/officeDocument/2006/relationships/image" Target="../media/image280.png"/><Relationship Id="rId7" Type="http://schemas.openxmlformats.org/officeDocument/2006/relationships/customXml" Target="../ink/ink37.xml"/><Relationship Id="rId12" Type="http://schemas.openxmlformats.org/officeDocument/2006/relationships/image" Target="../media/image430.png"/><Relationship Id="rId17" Type="http://schemas.openxmlformats.org/officeDocument/2006/relationships/customXml" Target="../ink/ink42.xml"/><Relationship Id="rId2" Type="http://schemas.openxmlformats.org/officeDocument/2006/relationships/customXml" Target="../ink/ink35.xml"/><Relationship Id="rId16" Type="http://schemas.openxmlformats.org/officeDocument/2006/relationships/customXml" Target="../ink/ink41.xml"/><Relationship Id="rId1" Type="http://schemas.openxmlformats.org/officeDocument/2006/relationships/slideLayout" Target="../slideLayouts/slideLayout1.xml"/><Relationship Id="rId6" Type="http://schemas.openxmlformats.org/officeDocument/2006/relationships/image" Target="../media/image400.png"/><Relationship Id="rId11" Type="http://schemas.openxmlformats.org/officeDocument/2006/relationships/customXml" Target="../ink/ink39.xml"/><Relationship Id="rId5" Type="http://schemas.openxmlformats.org/officeDocument/2006/relationships/customXml" Target="../ink/ink36.xml"/><Relationship Id="rId15" Type="http://schemas.openxmlformats.org/officeDocument/2006/relationships/image" Target="../media/image450.png"/><Relationship Id="rId10" Type="http://schemas.openxmlformats.org/officeDocument/2006/relationships/image" Target="../media/image420.png"/><Relationship Id="rId19"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customXml" Target="../ink/ink38.xml"/><Relationship Id="rId14" Type="http://schemas.openxmlformats.org/officeDocument/2006/relationships/customXml" Target="../ink/ink40.xml"/></Relationships>
</file>

<file path=ppt/slides/_rels/slide22.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customXml" Target="../ink/ink44.xml"/><Relationship Id="rId1" Type="http://schemas.openxmlformats.org/officeDocument/2006/relationships/slideLayout" Target="../slideLayouts/slideLayout1.xml"/><Relationship Id="rId6" Type="http://schemas.openxmlformats.org/officeDocument/2006/relationships/customXml" Target="../ink/ink46.xml"/><Relationship Id="rId5" Type="http://schemas.openxmlformats.org/officeDocument/2006/relationships/image" Target="../media/image360.png"/><Relationship Id="rId4" Type="http://schemas.openxmlformats.org/officeDocument/2006/relationships/customXml" Target="../ink/ink45.xml"/><Relationship Id="rId9" Type="http://schemas.openxmlformats.org/officeDocument/2006/relationships/image" Target="../media/image380.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4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customXml" Target="../ink/ink49.xml"/></Relationships>
</file>

<file path=ppt/slides/_rels/slide2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sv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5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customXml" Target="../ink/ink52.xml"/><Relationship Id="rId5" Type="http://schemas.openxmlformats.org/officeDocument/2006/relationships/image" Target="../media/image510.png"/><Relationship Id="rId4" Type="http://schemas.openxmlformats.org/officeDocument/2006/relationships/customXml" Target="../ink/ink5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8.sv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8.sv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ustomXml" Target="../ink/ink1.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dirty="0">
                <a:solidFill>
                  <a:schemeClr val="bg1"/>
                </a:solidFill>
                <a:latin typeface="Gill Sans MT" panose="020B0502020104020203" pitchFamily="34" charset="77"/>
              </a:rPr>
              <a:t>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a:p>
            <a:pPr algn="ctr"/>
            <a:r>
              <a:rPr lang="en-BE" sz="3600" dirty="0">
                <a:solidFill>
                  <a:schemeClr val="bg1"/>
                </a:solidFill>
                <a:latin typeface="Gill Sans MT" panose="020B0502020104020203" pitchFamily="34" charset="77"/>
              </a:rPr>
              <a:t>Frequency of vibration vocal folds during voicing</a:t>
            </a:r>
          </a:p>
          <a:p>
            <a:pPr algn="ctr"/>
            <a:r>
              <a:rPr lang="en-BE" sz="3600" dirty="0">
                <a:solidFill>
                  <a:schemeClr val="bg1"/>
                </a:solidFill>
                <a:latin typeface="Gill Sans MT" panose="020B0502020104020203" pitchFamily="34" charset="77"/>
              </a:rPr>
              <a:t> </a:t>
            </a:r>
          </a:p>
          <a:p>
            <a:pPr algn="ctr"/>
            <a:r>
              <a:rPr lang="en-BE" sz="3600" dirty="0">
                <a:solidFill>
                  <a:schemeClr val="bg1"/>
                </a:solidFill>
                <a:latin typeface="Gill Sans MT" panose="020B0502020104020203" pitchFamily="34" charset="77"/>
              </a:rPr>
              <a:t>How many cycles in 1 second</a:t>
            </a:r>
            <a:r>
              <a:rPr lang="en-BE" sz="3600" dirty="0">
                <a:solidFill>
                  <a:schemeClr val="bg1"/>
                </a:solidFill>
                <a:latin typeface="Gill Sans MT" panose="020B0502020104020203" pitchFamily="34" charset="77"/>
                <a:sym typeface="Wingdings" pitchFamily="2" charset="2"/>
              </a:rPr>
              <a:t> frequency in Hz</a:t>
            </a:r>
            <a:endParaRPr lang="en-BE" sz="3600" dirty="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a:t>
            </a:r>
            <a:r>
              <a:rPr lang="fr-BE" sz="1400" dirty="0" err="1"/>
              <a:t>www.youtube.com</a:t>
            </a:r>
            <a:r>
              <a:rPr lang="fr-BE" sz="1400" dirty="0"/>
              <a:t>/</a:t>
            </a:r>
            <a:r>
              <a:rPr lang="fr-BE" sz="1400" dirty="0" err="1"/>
              <a:t>watch?feature</a:t>
            </a:r>
            <a:r>
              <a:rPr lang="fr-BE" sz="1400" dirty="0"/>
              <a:t>=</a:t>
            </a:r>
            <a:r>
              <a:rPr lang="fr-BE" sz="1400" dirty="0" err="1"/>
              <a:t>player_detailpage&amp;v</a:t>
            </a:r>
            <a:r>
              <a:rPr lang="fr-BE" sz="1400" dirty="0"/>
              <a:t>=9kHdhbEnhoA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people</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vowels</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Tree>
    <p:extLst>
      <p:ext uri="{BB962C8B-B14F-4D97-AF65-F5344CB8AC3E}">
        <p14:creationId xmlns:p14="http://schemas.microsoft.com/office/powerpoint/2010/main" val="2813373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2123658"/>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dirty="0">
              <a:solidFill>
                <a:schemeClr val="bg1"/>
              </a:solidFill>
              <a:latin typeface="MV Boli" panose="020F0502020204030204" pitchFamily="34" charset="0"/>
              <a:cs typeface="MV Boli" panose="020F0502020204030204" pitchFamily="34" charset="0"/>
            </a:endParaRPr>
          </a:p>
          <a:p>
            <a:r>
              <a:rPr lang="en-BE" sz="2000" b="1" dirty="0">
                <a:solidFill>
                  <a:schemeClr val="bg1"/>
                </a:solidFill>
                <a:latin typeface="MV Boli" panose="020F0502020204030204" pitchFamily="34" charset="0"/>
                <a:cs typeface="MV Boli" panose="020F0502020204030204" pitchFamily="34" charset="0"/>
              </a:rPr>
              <a:t>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44D1B140-26B4-AA95-A6C5-131DFEBED1C4}"/>
                  </a:ext>
                </a:extLst>
              </p14:cNvPr>
              <p14:cNvContentPartPr/>
              <p14:nvPr/>
            </p14:nvContentPartPr>
            <p14:xfrm>
              <a:off x="4577940" y="4143880"/>
              <a:ext cx="970560" cy="7920"/>
            </p14:xfrm>
          </p:contentPart>
        </mc:Choice>
        <mc:Fallback>
          <p:pic>
            <p:nvPicPr>
              <p:cNvPr id="17" name="Ink 16">
                <a:extLst>
                  <a:ext uri="{FF2B5EF4-FFF2-40B4-BE49-F238E27FC236}">
                    <a16:creationId xmlns:a16="http://schemas.microsoft.com/office/drawing/2014/main" id="{44D1B140-26B4-AA95-A6C5-131DFEBED1C4}"/>
                  </a:ext>
                </a:extLst>
              </p:cNvPr>
              <p:cNvPicPr/>
              <p:nvPr/>
            </p:nvPicPr>
            <p:blipFill>
              <a:blip r:embed="rId3"/>
              <a:stretch>
                <a:fillRect/>
              </a:stretch>
            </p:blipFill>
            <p:spPr>
              <a:xfrm>
                <a:off x="4523940" y="4036240"/>
                <a:ext cx="10782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 name="Ink 18">
                <a:extLst>
                  <a:ext uri="{FF2B5EF4-FFF2-40B4-BE49-F238E27FC236}">
                    <a16:creationId xmlns:a16="http://schemas.microsoft.com/office/drawing/2014/main" id="{35EC4635-D477-889C-3C4F-5F273DB51EA8}"/>
                  </a:ext>
                </a:extLst>
              </p14:cNvPr>
              <p14:cNvContentPartPr/>
              <p14:nvPr/>
            </p14:nvContentPartPr>
            <p14:xfrm>
              <a:off x="8474940" y="4155040"/>
              <a:ext cx="2142360" cy="15480"/>
            </p14:xfrm>
          </p:contentPart>
        </mc:Choice>
        <mc:Fallback>
          <p:pic>
            <p:nvPicPr>
              <p:cNvPr id="19" name="Ink 18">
                <a:extLst>
                  <a:ext uri="{FF2B5EF4-FFF2-40B4-BE49-F238E27FC236}">
                    <a16:creationId xmlns:a16="http://schemas.microsoft.com/office/drawing/2014/main" id="{35EC4635-D477-889C-3C4F-5F273DB51EA8}"/>
                  </a:ext>
                </a:extLst>
              </p:cNvPr>
              <p:cNvPicPr/>
              <p:nvPr/>
            </p:nvPicPr>
            <p:blipFill>
              <a:blip r:embed="rId5"/>
              <a:stretch>
                <a:fillRect/>
              </a:stretch>
            </p:blipFill>
            <p:spPr>
              <a:xfrm>
                <a:off x="8385300" y="3975040"/>
                <a:ext cx="232200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4304190" y="4429273"/>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dirty="0">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8787090" y="4429273"/>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dirty="0">
              <a:solidFill>
                <a:schemeClr val="accent2"/>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766279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dirty="0">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dirty="0">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dirty="0">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838318"/>
              <a:ext cx="409680" cy="2160"/>
            </p14:xfrm>
          </p:contentPart>
        </mc:Choice>
        <mc:Fallback>
          <p:pic>
            <p:nvPicPr>
              <p:cNvPr id="11" name="Ink 10">
                <a:extLst>
                  <a:ext uri="{FF2B5EF4-FFF2-40B4-BE49-F238E27FC236}">
                    <a16:creationId xmlns:a16="http://schemas.microsoft.com/office/drawing/2014/main" id="{409F4ED2-6209-C234-00BB-5B0979BE1A07}"/>
                  </a:ext>
                </a:extLst>
              </p:cNvPr>
              <p:cNvPicPr/>
              <p:nvPr/>
            </p:nvPicPr>
            <p:blipFill>
              <a:blip r:embed="rId3"/>
              <a:stretch>
                <a:fillRect/>
              </a:stretch>
            </p:blipFill>
            <p:spPr>
              <a:xfrm>
                <a:off x="578790" y="1658318"/>
                <a:ext cx="58932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865678"/>
              <a:ext cx="3314160" cy="15840"/>
            </p14:xfrm>
          </p:contentPart>
        </mc:Choice>
        <mc:Fallback>
          <p:pic>
            <p:nvPicPr>
              <p:cNvPr id="12" name="Ink 11">
                <a:extLst>
                  <a:ext uri="{FF2B5EF4-FFF2-40B4-BE49-F238E27FC236}">
                    <a16:creationId xmlns:a16="http://schemas.microsoft.com/office/drawing/2014/main" id="{BA5556B6-2B11-F242-10A1-8B4C03A09C6A}"/>
                  </a:ext>
                </a:extLst>
              </p:cNvPr>
              <p:cNvPicPr/>
              <p:nvPr/>
            </p:nvPicPr>
            <p:blipFill>
              <a:blip r:embed="rId5"/>
              <a:stretch>
                <a:fillRect/>
              </a:stretch>
            </p:blipFill>
            <p:spPr>
              <a:xfrm>
                <a:off x="3437910" y="1757678"/>
                <a:ext cx="34218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345918"/>
              <a:ext cx="1132920" cy="5400"/>
            </p14:xfrm>
          </p:contentPart>
        </mc:Choice>
        <mc:Fallback>
          <p:pic>
            <p:nvPicPr>
              <p:cNvPr id="13" name="Ink 12">
                <a:extLst>
                  <a:ext uri="{FF2B5EF4-FFF2-40B4-BE49-F238E27FC236}">
                    <a16:creationId xmlns:a16="http://schemas.microsoft.com/office/drawing/2014/main" id="{46E7DF2E-B92E-9BC2-67B4-1F1E4047F33C}"/>
                  </a:ext>
                </a:extLst>
              </p:cNvPr>
              <p:cNvPicPr/>
              <p:nvPr/>
            </p:nvPicPr>
            <p:blipFill>
              <a:blip r:embed="rId7"/>
              <a:stretch>
                <a:fillRect/>
              </a:stretch>
            </p:blipFill>
            <p:spPr>
              <a:xfrm>
                <a:off x="189270" y="2237918"/>
                <a:ext cx="12405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340518"/>
              <a:ext cx="1132920" cy="5400"/>
            </p14:xfrm>
          </p:contentPart>
        </mc:Choice>
        <mc:Fallback>
          <p:pic>
            <p:nvPicPr>
              <p:cNvPr id="14" name="Ink 13">
                <a:extLst>
                  <a:ext uri="{FF2B5EF4-FFF2-40B4-BE49-F238E27FC236}">
                    <a16:creationId xmlns:a16="http://schemas.microsoft.com/office/drawing/2014/main" id="{D7013D0F-8FE0-D34E-195F-0A4FD351545C}"/>
                  </a:ext>
                </a:extLst>
              </p:cNvPr>
              <p:cNvPicPr/>
              <p:nvPr/>
            </p:nvPicPr>
            <p:blipFill>
              <a:blip r:embed="rId7"/>
              <a:stretch>
                <a:fillRect/>
              </a:stretch>
            </p:blipFill>
            <p:spPr>
              <a:xfrm>
                <a:off x="1736517" y="2232518"/>
                <a:ext cx="12405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881517"/>
              <a:ext cx="1932216" cy="45719"/>
            </p14:xfrm>
          </p:contentPart>
        </mc:Choice>
        <mc:Fallback>
          <p:pic>
            <p:nvPicPr>
              <p:cNvPr id="15" name="Ink 14">
                <a:extLst>
                  <a:ext uri="{FF2B5EF4-FFF2-40B4-BE49-F238E27FC236}">
                    <a16:creationId xmlns:a16="http://schemas.microsoft.com/office/drawing/2014/main" id="{B91055C1-F4D9-F492-9B04-27A03ED286E1}"/>
                  </a:ext>
                </a:extLst>
              </p:cNvPr>
              <p:cNvPicPr/>
              <p:nvPr/>
            </p:nvPicPr>
            <p:blipFill>
              <a:blip r:embed="rId10"/>
              <a:stretch>
                <a:fillRect/>
              </a:stretch>
            </p:blipFill>
            <p:spPr>
              <a:xfrm>
                <a:off x="9296547" y="1767219"/>
                <a:ext cx="2039861" cy="273933"/>
              </a:xfrm>
              <a:prstGeom prst="rect">
                <a:avLst/>
              </a:prstGeom>
            </p:spPr>
          </p:pic>
        </mc:Fallback>
      </mc:AlternateContent>
    </p:spTree>
    <p:extLst>
      <p:ext uri="{BB962C8B-B14F-4D97-AF65-F5344CB8AC3E}">
        <p14:creationId xmlns:p14="http://schemas.microsoft.com/office/powerpoint/2010/main" val="3874372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dirty="0">
                <a:solidFill>
                  <a:schemeClr val="bg1"/>
                </a:solidFill>
                <a:latin typeface="MV Boli" panose="020F0502020204030204" pitchFamily="34" charset="0"/>
                <a:cs typeface="MV Boli" panose="020F0502020204030204" pitchFamily="34" charset="0"/>
              </a:rPr>
              <a:t>2 main features:</a:t>
            </a:r>
          </a:p>
          <a:p>
            <a:r>
              <a:rPr lang="en-BE" sz="2800" b="1" dirty="0">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dirty="0">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p:pic>
            <p:nvPicPr>
              <p:cNvPr id="15" name="Ink 14">
                <a:extLst>
                  <a:ext uri="{FF2B5EF4-FFF2-40B4-BE49-F238E27FC236}">
                    <a16:creationId xmlns:a16="http://schemas.microsoft.com/office/drawing/2014/main" id="{0368B177-90C3-2C50-5F91-5BAFFD18EFE2}"/>
                  </a:ext>
                </a:extLst>
              </p:cNvPr>
              <p:cNvPicPr/>
              <p:nvPr/>
            </p:nvPicPr>
            <p:blipFill>
              <a:blip r:embed="rId3"/>
              <a:stretch>
                <a:fillRect/>
              </a:stretch>
            </p:blipFill>
            <p:spPr>
              <a:xfrm>
                <a:off x="8570168" y="2771345"/>
                <a:ext cx="2567864" cy="915125"/>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p:pic>
            <p:nvPicPr>
              <p:cNvPr id="16" name="Ink 15">
                <a:extLst>
                  <a:ext uri="{FF2B5EF4-FFF2-40B4-BE49-F238E27FC236}">
                    <a16:creationId xmlns:a16="http://schemas.microsoft.com/office/drawing/2014/main" id="{B6BAC6AF-F313-0454-20CD-7ECFB05858B6}"/>
                  </a:ext>
                </a:extLst>
              </p:cNvPr>
              <p:cNvPicPr/>
              <p:nvPr/>
            </p:nvPicPr>
            <p:blipFill>
              <a:blip r:embed="rId5"/>
              <a:stretch>
                <a:fillRect/>
              </a:stretch>
            </p:blipFill>
            <p:spPr>
              <a:xfrm>
                <a:off x="-53990" y="3538547"/>
                <a:ext cx="10376517" cy="1885601"/>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p:pic>
            <p:nvPicPr>
              <p:cNvPr id="17" name="Ink 16">
                <a:extLst>
                  <a:ext uri="{FF2B5EF4-FFF2-40B4-BE49-F238E27FC236}">
                    <a16:creationId xmlns:a16="http://schemas.microsoft.com/office/drawing/2014/main" id="{8BA6634B-3865-F052-CE8E-96E1BB153F21}"/>
                  </a:ext>
                </a:extLst>
              </p:cNvPr>
              <p:cNvPicPr/>
              <p:nvPr/>
            </p:nvPicPr>
            <p:blipFill>
              <a:blip r:embed="rId7"/>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568343"/>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p:pic>
            <p:nvPicPr>
              <p:cNvPr id="20" name="Ink 19">
                <a:extLst>
                  <a:ext uri="{FF2B5EF4-FFF2-40B4-BE49-F238E27FC236}">
                    <a16:creationId xmlns:a16="http://schemas.microsoft.com/office/drawing/2014/main" id="{0C4B973E-CACF-E016-E62F-6D9BEB547AFE}"/>
                  </a:ext>
                </a:extLst>
              </p:cNvPr>
              <p:cNvPicPr/>
              <p:nvPr/>
            </p:nvPicPr>
            <p:blipFill>
              <a:blip r:embed="rId9"/>
              <a:stretch>
                <a:fillRect/>
              </a:stretch>
            </p:blipFill>
            <p:spPr>
              <a:xfrm>
                <a:off x="1753110" y="2625408"/>
                <a:ext cx="1841040" cy="38426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p:pic>
            <p:nvPicPr>
              <p:cNvPr id="21" name="Ink 20">
                <a:extLst>
                  <a:ext uri="{FF2B5EF4-FFF2-40B4-BE49-F238E27FC236}">
                    <a16:creationId xmlns:a16="http://schemas.microsoft.com/office/drawing/2014/main" id="{1F02E7D8-496B-A466-45CC-FDC6858E249C}"/>
                  </a:ext>
                </a:extLst>
              </p:cNvPr>
              <p:cNvPicPr/>
              <p:nvPr/>
            </p:nvPicPr>
            <p:blipFill>
              <a:blip r:embed="rId11"/>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p:grpSp>
        <p:nvGrpSpPr>
          <p:cNvPr id="34" name="Group 33">
            <a:extLst>
              <a:ext uri="{FF2B5EF4-FFF2-40B4-BE49-F238E27FC236}">
                <a16:creationId xmlns:a16="http://schemas.microsoft.com/office/drawing/2014/main" id="{8A15164A-258D-6A3C-47AD-6455DA62FFF6}"/>
              </a:ext>
            </a:extLst>
          </p:cNvPr>
          <p:cNvGrpSpPr/>
          <p:nvPr/>
        </p:nvGrpSpPr>
        <p:grpSpPr>
          <a:xfrm>
            <a:off x="4146390" y="5314590"/>
            <a:ext cx="3505320" cy="25920"/>
            <a:chOff x="4146390" y="5314590"/>
            <a:chExt cx="3505320" cy="2592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8D423306-1DC6-40E7-D4A1-6B63DBF1B0A0}"/>
                    </a:ext>
                  </a:extLst>
                </p14:cNvPr>
                <p14:cNvContentPartPr/>
                <p14:nvPr/>
              </p14:nvContentPartPr>
              <p14:xfrm>
                <a:off x="4984470" y="5314590"/>
                <a:ext cx="2667240" cy="23760"/>
              </p14:xfrm>
            </p:contentPart>
          </mc:Choice>
          <mc:Fallback xmlns="">
            <p:pic>
              <p:nvPicPr>
                <p:cNvPr id="32" name="Ink 31">
                  <a:extLst>
                    <a:ext uri="{FF2B5EF4-FFF2-40B4-BE49-F238E27FC236}">
                      <a16:creationId xmlns:a16="http://schemas.microsoft.com/office/drawing/2014/main" id="{8D423306-1DC6-40E7-D4A1-6B63DBF1B0A0}"/>
                    </a:ext>
                  </a:extLst>
                </p:cNvPr>
                <p:cNvPicPr/>
                <p:nvPr/>
              </p:nvPicPr>
              <p:blipFill>
                <a:blip r:embed="rId21"/>
                <a:stretch>
                  <a:fillRect/>
                </a:stretch>
              </p:blipFill>
              <p:spPr>
                <a:xfrm>
                  <a:off x="4921470" y="5251590"/>
                  <a:ext cx="2792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xmlns="">
            <p:pic>
              <p:nvPicPr>
                <p:cNvPr id="33" name="Ink 32">
                  <a:extLst>
                    <a:ext uri="{FF2B5EF4-FFF2-40B4-BE49-F238E27FC236}">
                      <a16:creationId xmlns:a16="http://schemas.microsoft.com/office/drawing/2014/main" id="{DA485915-ECF5-0252-753A-8C64885ADE5A}"/>
                    </a:ext>
                  </a:extLst>
                </p:cNvPr>
                <p:cNvPicPr/>
                <p:nvPr/>
              </p:nvPicPr>
              <p:blipFill>
                <a:blip r:embed="rId23"/>
                <a:stretch>
                  <a:fillRect/>
                </a:stretch>
              </p:blipFill>
              <p:spPr>
                <a:xfrm>
                  <a:off x="4083390" y="5266800"/>
                  <a:ext cx="596520" cy="1394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mc:Choice xmlns:p14="http://schemas.microsoft.com/office/powerpoint/2010/main"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046327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2923877"/>
          </a:xfrm>
          <a:prstGeom prst="rect">
            <a:avLst/>
          </a:prstGeom>
          <a:noFill/>
        </p:spPr>
        <p:txBody>
          <a:bodyPr wrap="square" rtlCol="0">
            <a:spAutoFit/>
          </a:bodyPr>
          <a:lstStyle/>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to devise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3"/>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5"/>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dirty="0">
                <a:solidFill>
                  <a:schemeClr val="bg1"/>
                </a:solidFill>
                <a:latin typeface="MV Boli" panose="020F0502020204030204" pitchFamily="34" charset="0"/>
                <a:cs typeface="MV Boli" panose="020F0502020204030204" pitchFamily="34" charset="0"/>
              </a:rPr>
              <a:t>	Control for other factors</a:t>
            </a:r>
          </a:p>
          <a:p>
            <a:pPr lvl="2"/>
            <a:r>
              <a:rPr lang="en-BE" sz="3600" b="1" dirty="0">
                <a:solidFill>
                  <a:schemeClr val="bg1"/>
                </a:solidFill>
                <a:latin typeface="MV Boli" panose="020F0502020204030204" pitchFamily="34" charset="0"/>
                <a:cs typeface="MV Boli" panose="020F0502020204030204" pitchFamily="34" charset="0"/>
              </a:rPr>
              <a:t>	≃ Same language (dialect background!) </a:t>
            </a:r>
          </a:p>
          <a:p>
            <a:pPr lvl="2"/>
            <a:r>
              <a:rPr lang="en-BE" sz="3600" b="1" dirty="0">
                <a:solidFill>
                  <a:schemeClr val="bg1"/>
                </a:solidFill>
                <a:latin typeface="MV Boli" panose="020F0502020204030204" pitchFamily="34" charset="0"/>
                <a:cs typeface="MV Boli" panose="020F0502020204030204" pitchFamily="34" charset="0"/>
              </a:rPr>
              <a:t>	≃ Socio-economic status</a:t>
            </a:r>
          </a:p>
          <a:p>
            <a:pPr lvl="2"/>
            <a:r>
              <a:rPr lang="en-BE" sz="3600" b="1" dirty="0">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Musical experiment </a:t>
            </a:r>
            <a:endParaRPr lang="en-BE" b="1" dirty="0">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3"/>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4"/>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6"/>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8"/>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0"/>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2"/>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3"/>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5"/>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5"/>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5"/>
              <a:stretch>
                <a:fillRect/>
              </a:stretch>
            </p:blipFill>
            <p:spPr>
              <a:xfrm>
                <a:off x="8086277" y="4306448"/>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p:pic>
            <p:nvPicPr>
              <p:cNvPr id="22" name="Ink 21">
                <a:extLst>
                  <a:ext uri="{FF2B5EF4-FFF2-40B4-BE49-F238E27FC236}">
                    <a16:creationId xmlns:a16="http://schemas.microsoft.com/office/drawing/2014/main" id="{7078DB7E-27D6-2964-A801-453CD90A42C3}"/>
                  </a:ext>
                </a:extLst>
              </p:cNvPr>
              <p:cNvPicPr/>
              <p:nvPr/>
            </p:nvPicPr>
            <p:blipFill>
              <a:blip r:embed="rId19"/>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437" y="4699550"/>
                  <a:ext cx="2198880" cy="77835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29743" y="5421728"/>
                  <a:ext cx="1003708"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838" y="6023596"/>
                  <a:ext cx="384758" cy="319784"/>
                </a:xfrm>
                <a:prstGeom prst="rect">
                  <a:avLst/>
                </a:prstGeom>
              </p:spPr>
            </p:pic>
          </mc:Fallback>
        </mc:AlternateContent>
      </p:grpSp>
    </p:spTree>
    <p:extLst>
      <p:ext uri="{BB962C8B-B14F-4D97-AF65-F5344CB8AC3E}">
        <p14:creationId xmlns:p14="http://schemas.microsoft.com/office/powerpoint/2010/main" val="1437952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highlight>
                  <a:srgbClr val="E97132"/>
                </a:highlight>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p:pic>
            <p:nvPicPr>
              <p:cNvPr id="3" name="Ink 2">
                <a:extLst>
                  <a:ext uri="{FF2B5EF4-FFF2-40B4-BE49-F238E27FC236}">
                    <a16:creationId xmlns:a16="http://schemas.microsoft.com/office/drawing/2014/main" id="{4D8D1030-FFD8-4CFA-2745-26C1B9388C15}"/>
                  </a:ext>
                </a:extLst>
              </p:cNvPr>
              <p:cNvPicPr/>
              <p:nvPr/>
            </p:nvPicPr>
            <p:blipFill>
              <a:blip r:embed="rId3"/>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p:pic>
            <p:nvPicPr>
              <p:cNvPr id="11" name="Ink 10">
                <a:extLst>
                  <a:ext uri="{FF2B5EF4-FFF2-40B4-BE49-F238E27FC236}">
                    <a16:creationId xmlns:a16="http://schemas.microsoft.com/office/drawing/2014/main" id="{409F4ED2-6209-C234-00BB-5B0979BE1A07}"/>
                  </a:ext>
                </a:extLst>
              </p:cNvPr>
              <p:cNvPicPr/>
              <p:nvPr/>
            </p:nvPicPr>
            <p:blipFill>
              <a:blip r:embed="rId5"/>
              <a:stretch>
                <a:fillRect/>
              </a:stretch>
            </p:blipFill>
            <p:spPr>
              <a:xfrm>
                <a:off x="578790" y="1442418"/>
                <a:ext cx="589320" cy="361800"/>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dirty="0"/>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TalkBank</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niet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aankomen</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j'ankom</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ankom@n</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wie</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5"/>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 14h = 8000 h = 1000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5"/>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a:t>
            </a:r>
            <a:r>
              <a:rPr lang="en-GB" b="1" dirty="0" err="1">
                <a:solidFill>
                  <a:srgbClr val="F2CFEE"/>
                </a:solidFill>
                <a:latin typeface="MV Boli" panose="02000500030200090000" pitchFamily="2" charset="0"/>
                <a:cs typeface="MV Boli" panose="02000500030200090000" pitchFamily="2" charset="0"/>
              </a:rPr>
              <a:t>nascl.rc.nau.edu</a:t>
            </a:r>
            <a:r>
              <a:rPr lang="en-GB" b="1" dirty="0">
                <a:solidFill>
                  <a:srgbClr val="F2CFEE"/>
                </a:solidFill>
                <a:latin typeface="MV Boli" panose="02000500030200090000" pitchFamily="2" charset="0"/>
                <a:cs typeface="MV Boli" panose="02000500030200090000" pitchFamily="2" charset="0"/>
              </a:rPr>
              <a:t>/about-</a:t>
            </a:r>
            <a:r>
              <a:rPr lang="en-GB" b="1" dirty="0" err="1">
                <a:solidFill>
                  <a:srgbClr val="F2CFEE"/>
                </a:solidFill>
                <a:latin typeface="MV Boli" panose="02000500030200090000" pitchFamily="2" charset="0"/>
                <a:cs typeface="MV Boli" panose="02000500030200090000" pitchFamily="2" charset="0"/>
              </a:rPr>
              <a:t>gramle</a:t>
            </a:r>
            <a:r>
              <a:rPr lang="en-GB" b="1" dirty="0">
                <a:solidFill>
                  <a:srgbClr val="F2CFEE"/>
                </a:solidFill>
                <a:latin typeface="MV Boli" panose="02000500030200090000" pitchFamily="2" charset="0"/>
                <a:cs typeface="MV Boli" panose="02000500030200090000" pitchFamily="2" charset="0"/>
              </a:rPr>
              <a:t>/</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dirty="0">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instruments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r>
              <a:rPr lang="en-BE" sz="3600" b="1" dirty="0">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495568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(1)</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3"/>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A combination of both:</a:t>
            </a:r>
          </a:p>
          <a:p>
            <a:r>
              <a:rPr lang="en-BE" sz="2800" b="1" dirty="0">
                <a:solidFill>
                  <a:schemeClr val="bg1"/>
                </a:solidFill>
                <a:latin typeface="MV Boli" panose="020F0502020204030204" pitchFamily="34" charset="0"/>
                <a:cs typeface="MV Boli" panose="020F0502020204030204" pitchFamily="34" charset="0"/>
              </a:rPr>
              <a:t>	First automatic </a:t>
            </a:r>
          </a:p>
          <a:p>
            <a:r>
              <a:rPr lang="en-BE" sz="2800" b="1" dirty="0">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dirty="0">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dirty="0">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Wide-band spectrogram</a:t>
            </a:r>
          </a:p>
          <a:p>
            <a:pPr algn="ctr"/>
            <a:r>
              <a:rPr lang="en-BE" sz="1400" dirty="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Narrow-band spectrogram</a:t>
            </a:r>
          </a:p>
          <a:p>
            <a:pPr algn="ctr"/>
            <a:r>
              <a:rPr lang="en-BE" sz="1400" dirty="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a:p>
            <a:endParaRPr lang="en-BE" sz="3600" b="1" dirty="0">
              <a:solidFill>
                <a:schemeClr val="bg1"/>
              </a:solidFill>
              <a:latin typeface="MV Boli" panose="020F0502020204030204" pitchFamily="34" charset="0"/>
              <a:cs typeface="MV Boli" panose="020F0502020204030204" pitchFamily="34" charset="0"/>
            </a:endParaRPr>
          </a:p>
          <a:p>
            <a:r>
              <a:rPr lang="en-BE" sz="3600" b="1" dirty="0">
                <a:solidFill>
                  <a:schemeClr val="bg1"/>
                </a:solidFill>
                <a:latin typeface="MV Boli" panose="020F0502020204030204" pitchFamily="34" charset="0"/>
                <a:cs typeface="MV Boli" panose="020F0502020204030204" pitchFamily="34" charset="0"/>
              </a:rPr>
              <a:t>						</a:t>
            </a:r>
            <a:r>
              <a:rPr lang="en-BE" sz="2800" b="1" dirty="0">
                <a:solidFill>
                  <a:schemeClr val="bg1"/>
                </a:solidFill>
                <a:latin typeface="MV Boli" panose="020F0502020204030204" pitchFamily="34" charset="0"/>
                <a:cs typeface="MV Boli" panose="020F0502020204030204" pitchFamily="34" charset="0"/>
              </a:rPr>
              <a:t> - usually real F0x2 or real F0/2</a:t>
            </a:r>
          </a:p>
          <a:p>
            <a:endParaRPr lang="en-BE" sz="2800" b="1" dirty="0">
              <a:solidFill>
                <a:schemeClr val="bg1"/>
              </a:solidFill>
              <a:latin typeface="MV Boli" panose="020F0502020204030204" pitchFamily="34" charset="0"/>
              <a:cs typeface="MV Boli" panose="020F0502020204030204" pitchFamily="34" charset="0"/>
            </a:endParaRPr>
          </a:p>
          <a:p>
            <a:r>
              <a:rPr lang="en-BE" sz="2800" b="1" dirty="0">
                <a:solidFill>
                  <a:schemeClr val="bg1"/>
                </a:solidFill>
                <a:latin typeface="MV Boli" panose="020F0502020204030204" pitchFamily="34" charset="0"/>
                <a:cs typeface="MV Boli" panose="020F0502020204030204" pitchFamily="34" charset="0"/>
              </a:rPr>
              <a:t>						</a:t>
            </a:r>
            <a:r>
              <a:rPr lang="en-BE" sz="2800" b="1" dirty="0">
                <a:solidFill>
                  <a:srgbClr val="F2CFEE"/>
                </a:solidFill>
                <a:latin typeface="MV Boli" panose="020F0502020204030204" pitchFamily="34" charset="0"/>
                <a:cs typeface="MV Boli" panose="020F0502020204030204" pitchFamily="34" charset="0"/>
              </a:rPr>
              <a:t>Solutions:</a:t>
            </a:r>
          </a:p>
          <a:p>
            <a:r>
              <a:rPr lang="en-BE" sz="2800" b="1" dirty="0">
                <a:solidFill>
                  <a:srgbClr val="F2CFEE"/>
                </a:solidFill>
                <a:latin typeface="MV Boli" panose="020F0502020204030204" pitchFamily="34" charset="0"/>
                <a:cs typeface="MV Boli" panose="020F0502020204030204" pitchFamily="34" charset="0"/>
              </a:rPr>
              <a:t>							- “Kill octave jumps”</a:t>
            </a:r>
          </a:p>
          <a:p>
            <a:r>
              <a:rPr lang="en-BE" sz="2800" b="1" dirty="0">
                <a:solidFill>
                  <a:srgbClr val="F2CFEE"/>
                </a:solidFill>
                <a:latin typeface="MV Boli" panose="020F0502020204030204" pitchFamily="34" charset="0"/>
                <a:cs typeface="MV Boli" panose="020F0502020204030204" pitchFamily="34" charset="0"/>
              </a:rPr>
              <a:t>							- Fine-tune your parameters</a:t>
            </a:r>
          </a:p>
          <a:p>
            <a:r>
              <a:rPr lang="en-BE" sz="2800" b="1" dirty="0">
                <a:solidFill>
                  <a:srgbClr val="F2CFEE"/>
                </a:solidFill>
                <a:latin typeface="MV Boli" panose="020F0502020204030204" pitchFamily="34" charset="0"/>
                <a:cs typeface="MV Boli" panose="020F0502020204030204" pitchFamily="34" charset="0"/>
              </a:rPr>
              <a:t>							- Exclusion of outliers</a:t>
            </a:r>
          </a:p>
          <a:p>
            <a:r>
              <a:rPr lang="en-BE" sz="2800" b="1" dirty="0">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dirty="0">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271689" y="1477757"/>
            <a:ext cx="11807904" cy="461665"/>
          </a:xfrm>
          <a:prstGeom prst="rect">
            <a:avLst/>
          </a:prstGeom>
          <a:noFill/>
        </p:spPr>
        <p:txBody>
          <a:bodyPr wrap="square">
            <a:spAutoFit/>
          </a:bodyPr>
          <a:lstStyle/>
          <a:p>
            <a:r>
              <a:rPr lang="en-BE" sz="2400" b="1" dirty="0">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dirty="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677656"/>
          </a:xfrm>
          <a:prstGeom prst="rect">
            <a:avLst/>
          </a:prstGeom>
          <a:noFill/>
        </p:spPr>
        <p:txBody>
          <a:bodyPr wrap="square" rtlCol="0">
            <a:spAutoFit/>
          </a:bodyPr>
          <a:lstStyle/>
          <a:p>
            <a:pPr algn="r"/>
            <a:r>
              <a:rPr lang="en-BE" sz="2800" dirty="0">
                <a:solidFill>
                  <a:srgbClr val="F2CFEE"/>
                </a:solidFill>
                <a:latin typeface="MV Boli" panose="02000500030200090000" pitchFamily="2" charset="0"/>
                <a:cs typeface="MV Boli" panose="02000500030200090000" pitchFamily="2" charset="0"/>
              </a:rPr>
              <a:t>Observe whether one dimension (one of the independent variables agreed upon at the beginning)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7592"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5114145" y="254788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7290716" y="2548623"/>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dirty="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7931AA"/>
                </a:solidFill>
              </a:rPr>
              <a:t>Low vowels </a:t>
            </a:r>
          </a:p>
        </p:txBody>
      </p:sp>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dirty="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2"/>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Later </a:t>
            </a:r>
          </a:p>
          <a:p>
            <a:r>
              <a:rPr lang="en-BE" sz="3200" dirty="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dirty="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A44F8CA3-A4B3-C788-507D-3B0F3F926FDB}"/>
              </a:ext>
            </a:extLst>
          </p:cNvPr>
          <p:cNvSpPr txBox="1"/>
          <p:nvPr/>
        </p:nvSpPr>
        <p:spPr>
          <a:xfrm>
            <a:off x="278969" y="2555054"/>
            <a:ext cx="11670224" cy="2800767"/>
          </a:xfrm>
          <a:prstGeom prst="rect">
            <a:avLst/>
          </a:prstGeom>
          <a:noFill/>
        </p:spPr>
        <p:txBody>
          <a:bodyPr wrap="square" rtlCol="0">
            <a:spAutoFit/>
          </a:bodyPr>
          <a:lstStyle/>
          <a:p>
            <a:pPr algn="just"/>
            <a:r>
              <a:rPr lang="en-BE" sz="4400" dirty="0">
                <a:solidFill>
                  <a:srgbClr val="F2CFEE"/>
                </a:solidFill>
                <a:latin typeface="MV Boli" panose="02000500030200090000" pitchFamily="2" charset="0"/>
                <a:cs typeface="MV Boli" panose="02000500030200090000" pitchFamily="2" charset="0"/>
              </a:rPr>
              <a:t>Children use (intrinsic vowel) F0 to distinguish high and low vowels…</a:t>
            </a:r>
          </a:p>
          <a:p>
            <a:pPr algn="just"/>
            <a:endParaRPr lang="en-BE" sz="4400" dirty="0">
              <a:solidFill>
                <a:srgbClr val="F2CFEE"/>
              </a:solidFill>
              <a:latin typeface="MV Boli" panose="02000500030200090000" pitchFamily="2" charset="0"/>
              <a:cs typeface="MV Boli" panose="02000500030200090000" pitchFamily="2" charset="0"/>
            </a:endParaRPr>
          </a:p>
          <a:p>
            <a:pPr algn="just"/>
            <a:r>
              <a:rPr lang="en-BE" sz="4400" dirty="0">
                <a:solidFill>
                  <a:srgbClr val="F2CFEE"/>
                </a:solidFill>
                <a:latin typeface="MV Boli" panose="02000500030200090000" pitchFamily="2" charset="0"/>
                <a:cs typeface="MV Boli" panose="02000500030200090000" pitchFamily="2" charset="0"/>
              </a:rPr>
              <a:t>They learn to do so gradually…</a:t>
            </a: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Questions? </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dirty="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dirty="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Speech experiment </a:t>
            </a:r>
            <a:endParaRPr lang="en-BE" b="1" dirty="0">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/a/</a:t>
              </a:r>
              <a:endParaRPr lang="en-BE" sz="2800" b="1" dirty="0">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Do children do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dirty="0"/>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dirty="0">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dirty="0"/>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dirty="0"/>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dirty="0">
                <a:solidFill>
                  <a:srgbClr val="F2CFEE"/>
                </a:solidFill>
                <a:latin typeface="MV Boli" panose="02000500030200090000" pitchFamily="2" charset="0"/>
                <a:cs typeface="MV Boli" panose="02000500030200090000" pitchFamily="2" charset="0"/>
              </a:rPr>
              <a:t> Do children learn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1003</TotalTime>
  <Words>2758</Words>
  <Application>Microsoft Macintosh PowerPoint</Application>
  <PresentationFormat>Widescreen</PresentationFormat>
  <Paragraphs>501</Paragraphs>
  <Slides>45</Slides>
  <Notes>14</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Aptos</vt:lpstr>
      <vt:lpstr>Aptos Display</vt:lpstr>
      <vt:lpstr>Arial</vt:lpstr>
      <vt:lpstr>Chalkduster</vt:lpstr>
      <vt:lpstr>Gill Sans MT</vt:lpstr>
      <vt:lpstr>Monotype Sorts</vt:lpstr>
      <vt:lpstr>MV Boli</vt:lpstr>
      <vt:lpstr>Söhne</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creator>Jérémy Genette</dc:creator>
  <cp:lastModifiedBy>Jérémy Genette</cp:lastModifiedBy>
  <cp:revision>26</cp:revision>
  <dcterms:created xsi:type="dcterms:W3CDTF">2024-04-04T13:43:00Z</dcterms:created>
  <dcterms:modified xsi:type="dcterms:W3CDTF">2024-05-04T15:22:55Z</dcterms:modified>
</cp:coreProperties>
</file>